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33CC"/>
    <a:srgbClr val="FF6699"/>
    <a:srgbClr val="1A0595"/>
    <a:srgbClr val="008000"/>
    <a:srgbClr val="A2F4AC"/>
    <a:srgbClr val="38E84D"/>
    <a:srgbClr val="FFF4F3"/>
    <a:srgbClr val="90EF31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66" d="100"/>
          <a:sy n="166" d="100"/>
        </p:scale>
        <p:origin x="-456" y="241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07A8-DB1E-48A0-BA22-445B96E65C3E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8F57-3D75-4079-810C-2992D30F7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79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07A8-DB1E-48A0-BA22-445B96E65C3E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8F57-3D75-4079-810C-2992D30F7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625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07A8-DB1E-48A0-BA22-445B96E65C3E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8F57-3D75-4079-810C-2992D30F7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12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07A8-DB1E-48A0-BA22-445B96E65C3E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8F57-3D75-4079-810C-2992D30F7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38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07A8-DB1E-48A0-BA22-445B96E65C3E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8F57-3D75-4079-810C-2992D30F7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53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07A8-DB1E-48A0-BA22-445B96E65C3E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8F57-3D75-4079-810C-2992D30F7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89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07A8-DB1E-48A0-BA22-445B96E65C3E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8F57-3D75-4079-810C-2992D30F7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7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07A8-DB1E-48A0-BA22-445B96E65C3E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8F57-3D75-4079-810C-2992D30F7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355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07A8-DB1E-48A0-BA22-445B96E65C3E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8F57-3D75-4079-810C-2992D30F7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413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07A8-DB1E-48A0-BA22-445B96E65C3E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8F57-3D75-4079-810C-2992D30F7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985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07A8-DB1E-48A0-BA22-445B96E65C3E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8F57-3D75-4079-810C-2992D30F7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770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107A8-DB1E-48A0-BA22-445B96E65C3E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8F57-3D75-4079-810C-2992D30F7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21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/>
          <p:cNvSpPr/>
          <p:nvPr/>
        </p:nvSpPr>
        <p:spPr>
          <a:xfrm>
            <a:off x="0" y="8424721"/>
            <a:ext cx="6858000" cy="551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http://uen2003ehime.com/2014wnt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8" y="1916309"/>
            <a:ext cx="2964293" cy="1972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0000">
            <a:off x="4341131" y="4732407"/>
            <a:ext cx="2382113" cy="2830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209326" y="5569851"/>
            <a:ext cx="4525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日時：</a:t>
            </a:r>
            <a:r>
              <a:rPr kumimoji="1" lang="en-US" altLang="ja-JP" sz="2400" b="1" dirty="0" smtClean="0"/>
              <a:t>5</a:t>
            </a:r>
            <a:r>
              <a:rPr kumimoji="1" lang="ja-JP" altLang="en-US" sz="2400" b="1" dirty="0" smtClean="0"/>
              <a:t>月</a:t>
            </a:r>
            <a:r>
              <a:rPr kumimoji="1" lang="en-US" altLang="ja-JP" sz="2400" b="1" dirty="0" smtClean="0"/>
              <a:t>17</a:t>
            </a:r>
            <a:r>
              <a:rPr kumimoji="1" lang="ja-JP" altLang="en-US" sz="2400" b="1" dirty="0" smtClean="0"/>
              <a:t>日（日）</a:t>
            </a:r>
            <a:r>
              <a:rPr kumimoji="1" lang="en-US" altLang="ja-JP" sz="2400" b="1" dirty="0" smtClean="0"/>
              <a:t>10</a:t>
            </a:r>
            <a:r>
              <a:rPr lang="ja-JP" altLang="en-US" sz="2400" b="1" dirty="0"/>
              <a:t>時</a:t>
            </a:r>
            <a:r>
              <a:rPr kumimoji="1" lang="ja-JP" altLang="en-US" sz="2400" b="1" dirty="0" smtClean="0"/>
              <a:t>～</a:t>
            </a:r>
            <a:r>
              <a:rPr kumimoji="1" lang="en-US" altLang="ja-JP" sz="2400" b="1" dirty="0" smtClean="0"/>
              <a:t>12</a:t>
            </a:r>
            <a:r>
              <a:rPr kumimoji="1" lang="ja-JP" altLang="en-US" sz="2400" b="1" dirty="0" smtClean="0"/>
              <a:t>時</a:t>
            </a:r>
            <a:endParaRPr kumimoji="1" lang="en-US" altLang="ja-JP" sz="2000" b="1" dirty="0" smtClean="0"/>
          </a:p>
          <a:p>
            <a:r>
              <a:rPr lang="ja-JP" altLang="en-US" sz="2400" b="1" dirty="0" smtClean="0"/>
              <a:t>　　　集合：大街道三越前</a:t>
            </a:r>
            <a:endParaRPr kumimoji="1" lang="en-US" altLang="ja-JP" sz="2400" b="1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7500" y="4080315"/>
            <a:ext cx="44299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</a:t>
            </a:r>
            <a:r>
              <a:rPr kumimoji="1" lang="ja-JP" altLang="en-US" sz="3200" b="1" i="1" dirty="0" smtClean="0">
                <a:solidFill>
                  <a:schemeClr val="accent6">
                    <a:lumMod val="75000"/>
                  </a:schemeClr>
                </a:solidFill>
              </a:rPr>
              <a:t>みきゃん </a:t>
            </a:r>
            <a:r>
              <a:rPr kumimoji="1" lang="ja-JP" altLang="en-US" sz="24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と一緒に</a:t>
            </a:r>
            <a:endParaRPr kumimoji="1" lang="en-US" altLang="ja-JP" sz="2400" b="1" i="1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24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kumimoji="1" lang="ja-JP" altLang="en-US" sz="3200" b="1" i="1" dirty="0" smtClean="0">
                <a:solidFill>
                  <a:srgbClr val="1A059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パレード</a:t>
            </a:r>
            <a:r>
              <a:rPr kumimoji="1" lang="ja-JP" altLang="en-US" sz="32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kumimoji="1" lang="ja-JP" altLang="en-US" sz="24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しませんか？</a:t>
            </a:r>
            <a:endParaRPr kumimoji="1" lang="en-US" altLang="ja-JP" sz="2400" b="1" i="1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dirty="0" smtClean="0"/>
              <a:t>　</a:t>
            </a:r>
            <a:r>
              <a:rPr kumimoji="1" lang="ja-JP" altLang="en-US" sz="2000" b="1" i="1" dirty="0" smtClean="0"/>
              <a:t>           </a:t>
            </a:r>
            <a:r>
              <a:rPr kumimoji="1" lang="ja-JP" altLang="en-US" b="1" i="1" dirty="0" smtClean="0"/>
              <a:t>（大街道～銀天街～坊ちゃん広場）</a:t>
            </a:r>
            <a:endParaRPr kumimoji="1" lang="ja-JP" altLang="en-US" b="1" i="1" dirty="0"/>
          </a:p>
        </p:txBody>
      </p:sp>
      <p:sp>
        <p:nvSpPr>
          <p:cNvPr id="11" name="円形吹き出し 10"/>
          <p:cNvSpPr/>
          <p:nvPr/>
        </p:nvSpPr>
        <p:spPr>
          <a:xfrm>
            <a:off x="138684" y="3875674"/>
            <a:ext cx="4595820" cy="2878290"/>
          </a:xfrm>
          <a:prstGeom prst="wedgeEllipseCallout">
            <a:avLst>
              <a:gd name="adj1" fmla="val 58042"/>
              <a:gd name="adj2" fmla="val 25463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413" y="6863707"/>
            <a:ext cx="3985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主催：</a:t>
            </a:r>
            <a:r>
              <a:rPr kumimoji="1" lang="en-US" altLang="ja-JP" dirty="0" smtClean="0">
                <a:solidFill>
                  <a:srgbClr val="002060"/>
                </a:solidFill>
              </a:rPr>
              <a:t>NPO</a:t>
            </a:r>
            <a:r>
              <a:rPr kumimoji="1" lang="ja-JP" altLang="en-US" dirty="0" smtClean="0">
                <a:solidFill>
                  <a:srgbClr val="002060"/>
                </a:solidFill>
              </a:rPr>
              <a:t>法人禁煙推進の会</a:t>
            </a:r>
            <a:r>
              <a:rPr kumimoji="1" lang="ja-JP" altLang="en-US" dirty="0" err="1" smtClean="0">
                <a:solidFill>
                  <a:srgbClr val="002060"/>
                </a:solidFill>
              </a:rPr>
              <a:t>え</a:t>
            </a:r>
            <a:r>
              <a:rPr kumimoji="1" lang="ja-JP" altLang="en-US" dirty="0" smtClean="0">
                <a:solidFill>
                  <a:srgbClr val="002060"/>
                </a:solidFill>
              </a:rPr>
              <a:t>ひめ</a:t>
            </a:r>
            <a:endParaRPr lang="en-US" altLang="ja-JP" dirty="0">
              <a:solidFill>
                <a:srgbClr val="002060"/>
              </a:solidFill>
            </a:endParaRPr>
          </a:p>
          <a:p>
            <a:r>
              <a:rPr lang="ja-JP" altLang="en-US" dirty="0" smtClean="0">
                <a:solidFill>
                  <a:srgbClr val="002060"/>
                </a:solidFill>
              </a:rPr>
              <a:t>　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2909" y="8391169"/>
            <a:ext cx="56893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“</a:t>
            </a:r>
            <a:r>
              <a:rPr kumimoji="1" lang="en-US" altLang="ja-JP" sz="1600" dirty="0" smtClean="0"/>
              <a:t>NPO</a:t>
            </a:r>
            <a:r>
              <a:rPr kumimoji="1" lang="ja-JP" altLang="en-US" sz="1600" dirty="0" smtClean="0"/>
              <a:t>法人禁煙推進の会</a:t>
            </a:r>
            <a:r>
              <a:rPr kumimoji="1" lang="ja-JP" altLang="en-US" sz="1600" dirty="0" err="1" smtClean="0"/>
              <a:t>え</a:t>
            </a:r>
            <a:r>
              <a:rPr kumimoji="1" lang="ja-JP" altLang="en-US" sz="1600" dirty="0" smtClean="0"/>
              <a:t>ひめ</a:t>
            </a:r>
            <a:r>
              <a:rPr kumimoji="1" lang="en-US" altLang="ja-JP" sz="1600" dirty="0" smtClean="0"/>
              <a:t>”</a:t>
            </a:r>
            <a:r>
              <a:rPr kumimoji="1" lang="ja-JP" altLang="en-US" sz="1600" dirty="0" smtClean="0"/>
              <a:t>ホーム</a:t>
            </a:r>
            <a:r>
              <a:rPr kumimoji="1" lang="ja-JP" altLang="en-US" sz="1600" dirty="0" err="1" smtClean="0"/>
              <a:t>ぺ</a:t>
            </a:r>
            <a:r>
              <a:rPr kumimoji="1" lang="ja-JP" altLang="en-US" sz="1600" dirty="0" smtClean="0"/>
              <a:t>ージは、</a:t>
            </a:r>
            <a:endParaRPr kumimoji="1"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　　　　　　　　　　　</a:t>
            </a:r>
            <a:r>
              <a:rPr lang="ja-JP" altLang="en-US" sz="1600" dirty="0" smtClean="0">
                <a:solidFill>
                  <a:schemeClr val="bg1"/>
                </a:solidFill>
              </a:rPr>
              <a:t>禁煙推進の会</a:t>
            </a:r>
            <a:r>
              <a:rPr lang="ja-JP" altLang="en-US" sz="1600" dirty="0" err="1" smtClean="0">
                <a:solidFill>
                  <a:schemeClr val="bg1"/>
                </a:solidFill>
              </a:rPr>
              <a:t>え</a:t>
            </a:r>
            <a:r>
              <a:rPr lang="ja-JP" altLang="en-US" sz="1600" dirty="0" smtClean="0">
                <a:solidFill>
                  <a:schemeClr val="bg1"/>
                </a:solidFill>
              </a:rPr>
              <a:t>ひめ</a:t>
            </a:r>
            <a:r>
              <a:rPr lang="ja-JP" altLang="en-US" sz="1600" dirty="0" smtClean="0"/>
              <a:t>　で</a:t>
            </a:r>
            <a:endParaRPr kumimoji="1" lang="ja-JP" altLang="en-US" sz="1600" dirty="0"/>
          </a:p>
        </p:txBody>
      </p:sp>
      <p:sp>
        <p:nvSpPr>
          <p:cNvPr id="16" name="正方形/長方形 15"/>
          <p:cNvSpPr/>
          <p:nvPr/>
        </p:nvSpPr>
        <p:spPr>
          <a:xfrm>
            <a:off x="1844824" y="8663679"/>
            <a:ext cx="1944216" cy="292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4136649" y="8683556"/>
            <a:ext cx="936104" cy="2725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検索</a:t>
            </a:r>
            <a:endParaRPr kumimoji="1" lang="ja-JP" altLang="en-US" sz="1600" dirty="0"/>
          </a:p>
        </p:txBody>
      </p:sp>
      <p:cxnSp>
        <p:nvCxnSpPr>
          <p:cNvPr id="22" name="直線矢印コネクタ 21"/>
          <p:cNvCxnSpPr/>
          <p:nvPr/>
        </p:nvCxnSpPr>
        <p:spPr>
          <a:xfrm flipH="1" flipV="1">
            <a:off x="5072754" y="8819811"/>
            <a:ext cx="480222" cy="136255"/>
          </a:xfrm>
          <a:prstGeom prst="straightConnector1">
            <a:avLst/>
          </a:prstGeom>
          <a:ln w="38100" cmpd="sng">
            <a:solidFill>
              <a:srgbClr val="1A059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510102" y="3444265"/>
            <a:ext cx="2071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FFFF00"/>
                </a:solidFill>
              </a:rPr>
              <a:t>タバコの害から</a:t>
            </a:r>
            <a:endParaRPr kumimoji="1" lang="en-US" altLang="ja-JP" sz="1200" b="1" dirty="0" smtClean="0">
              <a:solidFill>
                <a:srgbClr val="FFFF00"/>
              </a:solidFill>
            </a:endParaRPr>
          </a:p>
          <a:p>
            <a:r>
              <a:rPr lang="ja-JP" altLang="en-US" sz="1200" b="1" dirty="0">
                <a:solidFill>
                  <a:srgbClr val="FFFF00"/>
                </a:solidFill>
              </a:rPr>
              <a:t> </a:t>
            </a:r>
            <a:r>
              <a:rPr lang="ja-JP" altLang="en-US" sz="1200" b="1" dirty="0" smtClean="0">
                <a:solidFill>
                  <a:srgbClr val="FFFF00"/>
                </a:solidFill>
              </a:rPr>
              <a:t>                        </a:t>
            </a:r>
            <a:r>
              <a:rPr kumimoji="1" lang="ja-JP" altLang="en-US" sz="1200" b="1" dirty="0" smtClean="0">
                <a:solidFill>
                  <a:srgbClr val="FFFF00"/>
                </a:solidFill>
              </a:rPr>
              <a:t>子供を守ろう</a:t>
            </a:r>
            <a:r>
              <a:rPr kumimoji="1" lang="en-US" altLang="ja-JP" sz="1200" b="1" dirty="0" smtClean="0">
                <a:solidFill>
                  <a:srgbClr val="FFFF00"/>
                </a:solidFill>
              </a:rPr>
              <a:t>‼</a:t>
            </a:r>
            <a:endParaRPr kumimoji="1" lang="ja-JP" altLang="en-US" sz="1200" b="1" dirty="0">
              <a:solidFill>
                <a:srgbClr val="FFFF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628249" y="7631634"/>
            <a:ext cx="20164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/>
              <a:t>愛媛県イメージアップキャラクター </a:t>
            </a:r>
            <a:r>
              <a:rPr lang="ja-JP" altLang="en-US" sz="800" dirty="0" err="1"/>
              <a:t>み</a:t>
            </a:r>
            <a:r>
              <a:rPr lang="ja-JP" altLang="en-US" sz="800" dirty="0" smtClean="0"/>
              <a:t>きゃん</a:t>
            </a:r>
            <a:endParaRPr lang="en-US" altLang="ja-JP" sz="800" dirty="0" smtClean="0"/>
          </a:p>
          <a:p>
            <a:r>
              <a:rPr kumimoji="1" lang="ja-JP" altLang="en-US" sz="800" dirty="0" smtClean="0"/>
              <a:t>許諾番号　１－２７０２０１４</a:t>
            </a:r>
            <a:endParaRPr kumimoji="1" lang="ja-JP" altLang="en-US" sz="800" dirty="0"/>
          </a:p>
        </p:txBody>
      </p:sp>
      <p:sp>
        <p:nvSpPr>
          <p:cNvPr id="3" name="角丸四角形 2"/>
          <p:cNvSpPr/>
          <p:nvPr/>
        </p:nvSpPr>
        <p:spPr>
          <a:xfrm>
            <a:off x="129434" y="55476"/>
            <a:ext cx="6599132" cy="168708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2"/>
          <p:cNvSpPr txBox="1"/>
          <p:nvPr/>
        </p:nvSpPr>
        <p:spPr>
          <a:xfrm>
            <a:off x="22092" y="7958526"/>
            <a:ext cx="656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 smtClean="0"/>
              <a:t>お問い合わせ：みかわクリニック　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                            〒</a:t>
            </a:r>
            <a:r>
              <a:rPr kumimoji="1" lang="en-US" altLang="ja-JP" sz="1200" dirty="0" smtClean="0"/>
              <a:t>791-1501</a:t>
            </a:r>
            <a:r>
              <a:rPr kumimoji="1" lang="ja-JP" altLang="en-US" sz="1200" dirty="0" smtClean="0"/>
              <a:t>上浮穴郡久万高原町上黒岩</a:t>
            </a:r>
            <a:r>
              <a:rPr kumimoji="1" lang="en-US" altLang="ja-JP" sz="1200" dirty="0" smtClean="0"/>
              <a:t>2920</a:t>
            </a:r>
            <a:r>
              <a:rPr kumimoji="1" lang="ja-JP" altLang="en-US" sz="1200" dirty="0" smtClean="0"/>
              <a:t>   </a:t>
            </a:r>
            <a:r>
              <a:rPr kumimoji="1" lang="en-US" altLang="ja-JP" sz="1200" dirty="0" smtClean="0"/>
              <a:t>(</a:t>
            </a:r>
            <a:r>
              <a:rPr lang="en-US" altLang="ja-JP" sz="1200" dirty="0" smtClean="0"/>
              <a:t>TEL0892-56-0908</a:t>
            </a:r>
            <a:r>
              <a:rPr lang="ja-JP" altLang="en-US" sz="1200" dirty="0" smtClean="0"/>
              <a:t>　</a:t>
            </a:r>
            <a:r>
              <a:rPr lang="en-US" altLang="ja-JP" sz="1200" dirty="0" smtClean="0"/>
              <a:t>FAX0892-50-1650</a:t>
            </a:r>
            <a:r>
              <a:rPr kumimoji="1" lang="en-US" altLang="ja-JP" sz="1200" dirty="0" smtClean="0"/>
              <a:t>)</a:t>
            </a:r>
            <a:r>
              <a:rPr kumimoji="1" lang="ja-JP" altLang="en-US" sz="1200" dirty="0" smtClean="0"/>
              <a:t>　</a:t>
            </a:r>
            <a:endParaRPr kumimoji="1" lang="ja-JP" altLang="en-US" sz="1200" dirty="0"/>
          </a:p>
        </p:txBody>
      </p:sp>
      <p:sp>
        <p:nvSpPr>
          <p:cNvPr id="7" name="正方形/長方形 6"/>
          <p:cNvSpPr/>
          <p:nvPr/>
        </p:nvSpPr>
        <p:spPr>
          <a:xfrm>
            <a:off x="-1539552" y="-168996"/>
            <a:ext cx="9865096" cy="1754326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ja-JP" sz="4800" b="1" i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2015</a:t>
            </a:r>
            <a:r>
              <a:rPr lang="ja-JP" altLang="en-US" sz="6000" b="1" i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　</a:t>
            </a:r>
            <a:endParaRPr lang="en-US" altLang="ja-JP" sz="6000" b="1" i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ja-JP" altLang="en-US" sz="4800" b="1" i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世界禁煙デー  ㏌ </a:t>
            </a:r>
            <a:r>
              <a:rPr lang="ja-JP" altLang="en-US" sz="48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えひめ</a:t>
            </a:r>
            <a:endParaRPr lang="ja-JP" altLang="en-US" sz="4800" b="1" i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3044330" y="2708175"/>
            <a:ext cx="3699702" cy="94118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816932" y="1957786"/>
            <a:ext cx="44041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</a:rPr>
              <a:t>　　</a:t>
            </a:r>
            <a:r>
              <a:rPr lang="en-US" altLang="ja-JP" sz="2000" dirty="0" smtClean="0">
                <a:solidFill>
                  <a:srgbClr val="FF0000"/>
                </a:solidFill>
              </a:rPr>
              <a:t>2015</a:t>
            </a:r>
            <a:r>
              <a:rPr lang="ja-JP" altLang="en-US" sz="2000" dirty="0" smtClean="0">
                <a:solidFill>
                  <a:srgbClr val="FF0000"/>
                </a:solidFill>
              </a:rPr>
              <a:t>年世界禁煙デーのテーマ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r>
              <a:rPr lang="ja-JP" altLang="en-US" sz="2000" dirty="0" smtClean="0">
                <a:solidFill>
                  <a:srgbClr val="FF0000"/>
                </a:solidFill>
              </a:rPr>
              <a:t>　</a:t>
            </a:r>
            <a:r>
              <a:rPr lang="en-US" altLang="ja-JP" b="1" dirty="0" smtClean="0">
                <a:solidFill>
                  <a:srgbClr val="FF0000"/>
                </a:solidFill>
              </a:rPr>
              <a:t>WHO</a:t>
            </a:r>
            <a:r>
              <a:rPr lang="ja-JP" altLang="en-US" b="1" dirty="0" smtClean="0">
                <a:solidFill>
                  <a:srgbClr val="FF0000"/>
                </a:solidFill>
              </a:rPr>
              <a:t>：</a:t>
            </a:r>
            <a:r>
              <a:rPr lang="en-US" altLang="ja-JP" sz="1600" b="1" dirty="0" smtClean="0">
                <a:solidFill>
                  <a:srgbClr val="FF0000"/>
                </a:solidFill>
              </a:rPr>
              <a:t>Stop illicit trade of tobacco products</a:t>
            </a:r>
            <a:endParaRPr lang="en-US" altLang="ja-JP" b="1" dirty="0" smtClean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325626" y="2678960"/>
            <a:ext cx="3264667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b="1" dirty="0" smtClean="0">
                <a:solidFill>
                  <a:srgbClr val="FF0000"/>
                </a:solidFill>
              </a:rPr>
              <a:t>　　　未来</a:t>
            </a:r>
            <a:r>
              <a:rPr lang="ja-JP" altLang="en-US" b="1" dirty="0">
                <a:solidFill>
                  <a:srgbClr val="FF0000"/>
                </a:solidFill>
              </a:rPr>
              <a:t>の子ども達</a:t>
            </a:r>
            <a:r>
              <a:rPr lang="ja-JP" altLang="en-US" b="1" dirty="0" smtClean="0">
                <a:solidFill>
                  <a:srgbClr val="FF0000"/>
                </a:solidFill>
              </a:rPr>
              <a:t>に</a:t>
            </a:r>
            <a:endParaRPr lang="en-US" altLang="ja-JP" b="1" dirty="0">
              <a:solidFill>
                <a:srgbClr val="FF0000"/>
              </a:solidFill>
            </a:endParaRPr>
          </a:p>
          <a:p>
            <a:r>
              <a:rPr lang="ja-JP" altLang="en-US" b="1" dirty="0">
                <a:solidFill>
                  <a:srgbClr val="FF0000"/>
                </a:solidFill>
              </a:rPr>
              <a:t>　タバコを知らない世の中を</a:t>
            </a:r>
            <a:r>
              <a:rPr lang="ja-JP" altLang="en-US" b="1" dirty="0" smtClean="0">
                <a:solidFill>
                  <a:srgbClr val="FF0000"/>
                </a:solidFill>
              </a:rPr>
              <a:t>！</a:t>
            </a:r>
            <a:r>
              <a:rPr lang="ja-JP" altLang="en-US" sz="2000" dirty="0">
                <a:solidFill>
                  <a:srgbClr val="FF0000"/>
                </a:solidFill>
              </a:rPr>
              <a:t>　　　　　　　　　　　　　　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38371" y="3380124"/>
            <a:ext cx="1322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</a:rPr>
              <a:t>（当会意訳）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72816" y="6300192"/>
            <a:ext cx="1476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66"/>
                </a:solidFill>
              </a:rPr>
              <a:t>【</a:t>
            </a:r>
            <a:r>
              <a:rPr kumimoji="1" lang="ja-JP" altLang="en-US" sz="2000" b="1" dirty="0" smtClean="0">
                <a:solidFill>
                  <a:srgbClr val="FF0066"/>
                </a:solidFill>
              </a:rPr>
              <a:t>参加無料</a:t>
            </a:r>
            <a:r>
              <a:rPr kumimoji="1" lang="en-US" altLang="ja-JP" sz="2000" b="1" dirty="0" smtClean="0">
                <a:solidFill>
                  <a:srgbClr val="FF0066"/>
                </a:solidFill>
              </a:rPr>
              <a:t>】</a:t>
            </a:r>
            <a:endParaRPr kumimoji="1" lang="ja-JP" altLang="en-US" sz="2000" b="1" dirty="0">
              <a:solidFill>
                <a:srgbClr val="FF0066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5062" y="7308304"/>
            <a:ext cx="4543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>
                <a:solidFill>
                  <a:schemeClr val="tx2"/>
                </a:solidFill>
              </a:rPr>
              <a:t>後援：愛媛県、松山市、愛媛県医師会、愛媛県歯科医師会、愛媛県薬剤師会、愛媛県小児科医会、愛媛県看護協会、</a:t>
            </a:r>
          </a:p>
          <a:p>
            <a:r>
              <a:rPr lang="ja-JP" altLang="en-US" sz="700" dirty="0">
                <a:solidFill>
                  <a:schemeClr val="tx2"/>
                </a:solidFill>
              </a:rPr>
              <a:t>　　　愛媛県教育委員会、愛媛県総合保健協会、</a:t>
            </a:r>
            <a:r>
              <a:rPr lang="en-US" altLang="ja-JP" sz="700" dirty="0">
                <a:solidFill>
                  <a:schemeClr val="tx2"/>
                </a:solidFill>
              </a:rPr>
              <a:t>NPO</a:t>
            </a:r>
            <a:r>
              <a:rPr lang="ja-JP" altLang="en-US" sz="700" dirty="0">
                <a:solidFill>
                  <a:schemeClr val="tx2"/>
                </a:solidFill>
              </a:rPr>
              <a:t>法人愛媛がんサポートおれん</a:t>
            </a:r>
            <a:r>
              <a:rPr lang="ja-JP" altLang="en-US" sz="700" dirty="0" err="1">
                <a:solidFill>
                  <a:schemeClr val="tx2"/>
                </a:solidFill>
              </a:rPr>
              <a:t>じの</a:t>
            </a:r>
            <a:r>
              <a:rPr lang="ja-JP" altLang="en-US" sz="700" dirty="0">
                <a:solidFill>
                  <a:schemeClr val="tx2"/>
                </a:solidFill>
              </a:rPr>
              <a:t>会、日本タバコフリー学会、</a:t>
            </a:r>
          </a:p>
          <a:p>
            <a:r>
              <a:rPr lang="ja-JP" altLang="en-US" sz="700" dirty="0">
                <a:solidFill>
                  <a:schemeClr val="tx2"/>
                </a:solidFill>
              </a:rPr>
              <a:t>　　　愛媛新聞、読売新聞松山支局、毎日新聞松山支局、朝日新聞松山総局、</a:t>
            </a:r>
            <a:r>
              <a:rPr lang="en-US" altLang="ja-JP" sz="700" dirty="0">
                <a:solidFill>
                  <a:schemeClr val="tx2"/>
                </a:solidFill>
              </a:rPr>
              <a:t>NHK</a:t>
            </a:r>
            <a:r>
              <a:rPr lang="ja-JP" altLang="en-US" sz="700" dirty="0">
                <a:solidFill>
                  <a:schemeClr val="tx2"/>
                </a:solidFill>
              </a:rPr>
              <a:t>松山放送局、南海放送、</a:t>
            </a:r>
          </a:p>
          <a:p>
            <a:r>
              <a:rPr lang="ja-JP" altLang="en-US" sz="700" dirty="0">
                <a:solidFill>
                  <a:schemeClr val="tx2"/>
                </a:solidFill>
              </a:rPr>
              <a:t>　　　あいテレビ、愛媛朝日テレビ、テレビ愛媛（申請中を含む）</a:t>
            </a:r>
          </a:p>
        </p:txBody>
      </p:sp>
    </p:spTree>
    <p:extLst>
      <p:ext uri="{BB962C8B-B14F-4D97-AF65-F5344CB8AC3E}">
        <p14:creationId xmlns:p14="http://schemas.microsoft.com/office/powerpoint/2010/main" val="329116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92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みかわクリニック</cp:lastModifiedBy>
  <cp:revision>37</cp:revision>
  <cp:lastPrinted>2015-03-19T22:11:19Z</cp:lastPrinted>
  <dcterms:created xsi:type="dcterms:W3CDTF">2015-02-06T11:57:00Z</dcterms:created>
  <dcterms:modified xsi:type="dcterms:W3CDTF">2015-05-01T11:44:24Z</dcterms:modified>
</cp:coreProperties>
</file>